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24"/>
  </p:notesMasterIdLst>
  <p:sldIdLst>
    <p:sldId id="340" r:id="rId2"/>
    <p:sldId id="341" r:id="rId3"/>
    <p:sldId id="342" r:id="rId4"/>
    <p:sldId id="343" r:id="rId5"/>
    <p:sldId id="344" r:id="rId6"/>
    <p:sldId id="359" r:id="rId7"/>
    <p:sldId id="360" r:id="rId8"/>
    <p:sldId id="257" r:id="rId9"/>
    <p:sldId id="346" r:id="rId10"/>
    <p:sldId id="347" r:id="rId11"/>
    <p:sldId id="349" r:id="rId12"/>
    <p:sldId id="268" r:id="rId13"/>
    <p:sldId id="356" r:id="rId14"/>
    <p:sldId id="290" r:id="rId15"/>
    <p:sldId id="350" r:id="rId16"/>
    <p:sldId id="351" r:id="rId17"/>
    <p:sldId id="352" r:id="rId18"/>
    <p:sldId id="353" r:id="rId19"/>
    <p:sldId id="354" r:id="rId20"/>
    <p:sldId id="355" r:id="rId21"/>
    <p:sldId id="259" r:id="rId22"/>
    <p:sldId id="260" r:id="rId23"/>
  </p:sldIdLst>
  <p:sldSz cx="9144000" cy="5143500" type="screen16x9"/>
  <p:notesSz cx="6858000" cy="9144000"/>
  <p:embeddedFontLst>
    <p:embeddedFont>
      <p:font typeface="Anaheim" panose="020B0604020202020204" charset="0"/>
      <p:regular r:id="rId25"/>
    </p:embeddedFont>
    <p:embeddedFont>
      <p:font typeface="MV Boli" panose="02000500030200090000" pitchFamily="2" charset="0"/>
      <p:regular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swald" panose="00000500000000000000" pitchFamily="2" charset="0"/>
      <p:regular r:id="rId31"/>
      <p:bold r:id="rId32"/>
    </p:embeddedFont>
    <p:embeddedFont>
      <p:font typeface="Oswald Medium" panose="00000600000000000000" pitchFamily="2" charset="0"/>
      <p:regular r:id="rId33"/>
      <p:bold r:id="rId34"/>
    </p:embeddedFont>
    <p:embeddedFont>
      <p:font typeface="Raleway SemiBold" pitchFamily="2" charset="0"/>
      <p:bold r:id="rId35"/>
      <p:boldItalic r:id="rId36"/>
    </p:embeddedFont>
    <p:embeddedFont>
      <p:font typeface="Roboto Condensed Light" panose="02000000000000000000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DEB972-58F0-4E7C-A591-3F8A9BE52226}">
  <a:tblStyle styleId="{34DEB972-58F0-4E7C-A591-3F8A9BE522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393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08115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2" name="Google Shape;11752;g8aa798b145_0_2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3" name="Google Shape;11753;g8aa798b145_0_2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258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446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8aa798b145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8aa798b145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321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" name="Google Shape;7413;g8bf7995121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4" name="Google Shape;7414;g8bf7995121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687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405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126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468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53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b7f9c7beca_0_6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b7f9c7beca_0_6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307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124aa99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e124aa99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8b7d816560_0_4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8b7d816560_0_4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b7f9c7beca_0_5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b7f9c7beca_0_5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e124aa996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e124aa996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8" name="Google Shape;14728;g8bf799512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9" name="Google Shape;14729;g8bf799512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8" name="Google Shape;14728;g8bf799512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9" name="Google Shape;14729;g8bf799512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816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757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15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175" y="124473"/>
            <a:ext cx="2146650" cy="211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93348">
            <a:off x="6960103" y="3000413"/>
            <a:ext cx="1930597" cy="193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0" y="977250"/>
            <a:ext cx="2463799" cy="22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23248">
            <a:off x="152401" y="3045874"/>
            <a:ext cx="1914601" cy="194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301" y="1753250"/>
            <a:ext cx="2393374" cy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0"/>
          <p:cNvPicPr preferRelativeResize="0"/>
          <p:nvPr/>
        </p:nvPicPr>
        <p:blipFill rotWithShape="1">
          <a:blip r:embed="rId4">
            <a:alphaModFix/>
          </a:blip>
          <a:srcRect t="29537"/>
          <a:stretch/>
        </p:blipFill>
        <p:spPr>
          <a:xfrm>
            <a:off x="79625" y="0"/>
            <a:ext cx="2637499" cy="16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050" y="3412600"/>
            <a:ext cx="1668600" cy="173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 rotWithShape="1">
          <a:blip r:embed="rId3">
            <a:alphaModFix/>
          </a:blip>
          <a:srcRect r="24986"/>
          <a:stretch/>
        </p:blipFill>
        <p:spPr>
          <a:xfrm>
            <a:off x="7459575" y="2530575"/>
            <a:ext cx="1714500" cy="23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50" y="149200"/>
            <a:ext cx="2758024" cy="22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789174" y="3792525"/>
            <a:ext cx="1641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5443250" y="2859842"/>
            <a:ext cx="2987400" cy="8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just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just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just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just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just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just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just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just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6789125" y="1776850"/>
            <a:ext cx="1641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13225" y="2569475"/>
            <a:ext cx="31455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2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5443250" y="848166"/>
            <a:ext cx="2987400" cy="8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just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just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just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just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just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just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just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just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261550" y="4406400"/>
            <a:ext cx="630936" cy="6280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5774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 title and description 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1677450" y="539500"/>
            <a:ext cx="57891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1"/>
          </p:nvPr>
        </p:nvSpPr>
        <p:spPr>
          <a:xfrm>
            <a:off x="2411850" y="1664000"/>
            <a:ext cx="43203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2"/>
          </p:nvPr>
        </p:nvSpPr>
        <p:spPr>
          <a:xfrm>
            <a:off x="2041500" y="2306300"/>
            <a:ext cx="4908600" cy="19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2">
            <a:alphaModFix/>
          </a:blip>
          <a:srcRect l="18227"/>
          <a:stretch/>
        </p:blipFill>
        <p:spPr>
          <a:xfrm>
            <a:off x="0" y="1571375"/>
            <a:ext cx="1935326" cy="21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3">
            <a:alphaModFix/>
          </a:blip>
          <a:srcRect t="23442" r="29903"/>
          <a:stretch/>
        </p:blipFill>
        <p:spPr>
          <a:xfrm>
            <a:off x="7403800" y="0"/>
            <a:ext cx="1740199" cy="172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 rotWithShape="1">
          <a:blip r:embed="rId4">
            <a:alphaModFix/>
          </a:blip>
          <a:srcRect l="26362" t="9074"/>
          <a:stretch/>
        </p:blipFill>
        <p:spPr>
          <a:xfrm rot="10799993">
            <a:off x="7318399" y="2851204"/>
            <a:ext cx="1837376" cy="2317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7653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2581350" y="1660775"/>
            <a:ext cx="39813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1"/>
          </p:nvPr>
        </p:nvSpPr>
        <p:spPr>
          <a:xfrm>
            <a:off x="2411850" y="2410025"/>
            <a:ext cx="4320300" cy="13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900" y="306645"/>
            <a:ext cx="2107050" cy="1917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r="29103"/>
          <a:stretch/>
        </p:blipFill>
        <p:spPr>
          <a:xfrm>
            <a:off x="7257850" y="1584575"/>
            <a:ext cx="1886149" cy="268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4">
            <a:alphaModFix/>
          </a:blip>
          <a:srcRect l="14864" b="25689"/>
          <a:stretch/>
        </p:blipFill>
        <p:spPr>
          <a:xfrm>
            <a:off x="-17100" y="3148450"/>
            <a:ext cx="2276550" cy="1995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0903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9"/>
          <p:cNvGrpSpPr/>
          <p:nvPr/>
        </p:nvGrpSpPr>
        <p:grpSpPr>
          <a:xfrm>
            <a:off x="6315075" y="708675"/>
            <a:ext cx="2889425" cy="4482050"/>
            <a:chOff x="6315075" y="708675"/>
            <a:chExt cx="2889425" cy="4482050"/>
          </a:xfrm>
        </p:grpSpPr>
        <p:pic>
          <p:nvPicPr>
            <p:cNvPr id="53" name="Google Shape;53;p9"/>
            <p:cNvPicPr preferRelativeResize="0"/>
            <p:nvPr/>
          </p:nvPicPr>
          <p:blipFill rotWithShape="1">
            <a:blip r:embed="rId2">
              <a:alphaModFix amt="75000"/>
            </a:blip>
            <a:srcRect l="26101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9"/>
            <p:cNvPicPr preferRelativeResize="0"/>
            <p:nvPr/>
          </p:nvPicPr>
          <p:blipFill rotWithShape="1">
            <a:blip r:embed="rId3">
              <a:alphaModFix amt="85000"/>
            </a:blip>
            <a:srcRect t="5455" r="58893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9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5688476" y="1725095"/>
            <a:ext cx="27423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pic>
        <p:nvPicPr>
          <p:cNvPr id="57" name="Google Shape;57;p9"/>
          <p:cNvPicPr preferRelativeResize="0"/>
          <p:nvPr/>
        </p:nvPicPr>
        <p:blipFill rotWithShape="1">
          <a:blip r:embed="rId5">
            <a:alphaModFix amt="57000"/>
          </a:blip>
          <a:srcRect l="26778" t="66358" r="38000" b="4794"/>
          <a:stretch/>
        </p:blipFill>
        <p:spPr>
          <a:xfrm flipH="1">
            <a:off x="6999050" y="1479400"/>
            <a:ext cx="804075" cy="7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4502575" y="2755400"/>
            <a:ext cx="3925200" cy="12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 amt="88000"/>
          </a:blip>
          <a:srcRect l="17416" t="30128"/>
          <a:stretch/>
        </p:blipFill>
        <p:spPr>
          <a:xfrm rot="10800000" flipH="1">
            <a:off x="0" y="3495574"/>
            <a:ext cx="3098849" cy="16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1855500" y="1244700"/>
            <a:ext cx="5433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3213200" y="3060225"/>
            <a:ext cx="2717700" cy="8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3">
            <a:alphaModFix/>
          </a:blip>
          <a:srcRect t="16777"/>
          <a:stretch/>
        </p:blipFill>
        <p:spPr>
          <a:xfrm flipH="1">
            <a:off x="6945648" y="-48928"/>
            <a:ext cx="1828801" cy="17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 rotWithShape="1">
          <a:blip r:embed="rId4">
            <a:alphaModFix amt="85000"/>
          </a:blip>
          <a:srcRect r="78523"/>
          <a:stretch/>
        </p:blipFill>
        <p:spPr>
          <a:xfrm rot="-5400000">
            <a:off x="6570650" y="-861101"/>
            <a:ext cx="510599" cy="2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1">
  <p:cSld name="CUSTOM_1_1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 hasCustomPrompt="1"/>
          </p:nvPr>
        </p:nvSpPr>
        <p:spPr>
          <a:xfrm>
            <a:off x="5769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1"/>
          </p:nvPr>
        </p:nvSpPr>
        <p:spPr>
          <a:xfrm>
            <a:off x="12068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2"/>
          </p:nvPr>
        </p:nvSpPr>
        <p:spPr>
          <a:xfrm>
            <a:off x="12068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 idx="3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 idx="4" hasCustomPrompt="1"/>
          </p:nvPr>
        </p:nvSpPr>
        <p:spPr>
          <a:xfrm>
            <a:off x="32403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5"/>
          </p:nvPr>
        </p:nvSpPr>
        <p:spPr>
          <a:xfrm>
            <a:off x="38702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6"/>
          </p:nvPr>
        </p:nvSpPr>
        <p:spPr>
          <a:xfrm>
            <a:off x="38702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7" hasCustomPrompt="1"/>
          </p:nvPr>
        </p:nvSpPr>
        <p:spPr>
          <a:xfrm>
            <a:off x="59037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8"/>
          </p:nvPr>
        </p:nvSpPr>
        <p:spPr>
          <a:xfrm>
            <a:off x="65336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9"/>
          </p:nvPr>
        </p:nvSpPr>
        <p:spPr>
          <a:xfrm>
            <a:off x="65336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13" hasCustomPrompt="1"/>
          </p:nvPr>
        </p:nvSpPr>
        <p:spPr>
          <a:xfrm>
            <a:off x="5769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4"/>
          </p:nvPr>
        </p:nvSpPr>
        <p:spPr>
          <a:xfrm>
            <a:off x="12068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15"/>
          </p:nvPr>
        </p:nvSpPr>
        <p:spPr>
          <a:xfrm>
            <a:off x="12068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16" hasCustomPrompt="1"/>
          </p:nvPr>
        </p:nvSpPr>
        <p:spPr>
          <a:xfrm>
            <a:off x="32403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7"/>
          </p:nvPr>
        </p:nvSpPr>
        <p:spPr>
          <a:xfrm>
            <a:off x="38702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8"/>
          </p:nvPr>
        </p:nvSpPr>
        <p:spPr>
          <a:xfrm>
            <a:off x="38702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 idx="19" hasCustomPrompt="1"/>
          </p:nvPr>
        </p:nvSpPr>
        <p:spPr>
          <a:xfrm>
            <a:off x="59037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20"/>
          </p:nvPr>
        </p:nvSpPr>
        <p:spPr>
          <a:xfrm>
            <a:off x="65336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21"/>
          </p:nvPr>
        </p:nvSpPr>
        <p:spPr>
          <a:xfrm>
            <a:off x="65336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2">
            <a:alphaModFix/>
          </a:blip>
          <a:srcRect t="55512"/>
          <a:stretch/>
        </p:blipFill>
        <p:spPr>
          <a:xfrm>
            <a:off x="349950" y="0"/>
            <a:ext cx="2738250" cy="12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3">
            <a:alphaModFix/>
          </a:blip>
          <a:srcRect t="28335" r="57085"/>
          <a:stretch/>
        </p:blipFill>
        <p:spPr>
          <a:xfrm>
            <a:off x="7654550" y="0"/>
            <a:ext cx="1489451" cy="224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CUSTOM_2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1227300" y="546500"/>
            <a:ext cx="66894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222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subTitle" idx="1"/>
          </p:nvPr>
        </p:nvSpPr>
        <p:spPr>
          <a:xfrm>
            <a:off x="1728600" y="1305175"/>
            <a:ext cx="5686800" cy="11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AutoNum type="arabicPeriod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AutoNum type="arabicPeriod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AutoNum type="arabicPeriod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Anaheim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233" name="Google Shape;233;p31"/>
          <p:cNvPicPr preferRelativeResize="0"/>
          <p:nvPr/>
        </p:nvPicPr>
        <p:blipFill rotWithShape="1">
          <a:blip r:embed="rId2">
            <a:alphaModFix/>
          </a:blip>
          <a:srcRect t="15746" r="56415"/>
          <a:stretch/>
        </p:blipFill>
        <p:spPr>
          <a:xfrm>
            <a:off x="7994125" y="0"/>
            <a:ext cx="1165399" cy="20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r="50975" b="45646"/>
          <a:stretch/>
        </p:blipFill>
        <p:spPr>
          <a:xfrm>
            <a:off x="7994125" y="3839300"/>
            <a:ext cx="1165399" cy="130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4">
            <a:alphaModFix/>
          </a:blip>
          <a:srcRect l="27891"/>
          <a:stretch/>
        </p:blipFill>
        <p:spPr>
          <a:xfrm>
            <a:off x="-17351" y="1820900"/>
            <a:ext cx="1998941" cy="278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3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2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8225021" y="4351019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>
            <a:spLocks noGrp="1"/>
          </p:cNvSpPr>
          <p:nvPr>
            <p:ph type="subTitle" idx="1"/>
          </p:nvPr>
        </p:nvSpPr>
        <p:spPr>
          <a:xfrm>
            <a:off x="6074675" y="786958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2"/>
          </p:nvPr>
        </p:nvSpPr>
        <p:spPr>
          <a:xfrm>
            <a:off x="6074675" y="2114550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3"/>
          </p:nvPr>
        </p:nvSpPr>
        <p:spPr>
          <a:xfrm>
            <a:off x="6074675" y="3442142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713225" y="2571750"/>
            <a:ext cx="3145800" cy="20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2" name="Google Shape;242;p32"/>
          <p:cNvSpPr txBox="1">
            <a:spLocks noGrp="1"/>
          </p:cNvSpPr>
          <p:nvPr>
            <p:ph type="subTitle" idx="4"/>
          </p:nvPr>
        </p:nvSpPr>
        <p:spPr>
          <a:xfrm>
            <a:off x="4846320" y="1102408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subTitle" idx="5"/>
          </p:nvPr>
        </p:nvSpPr>
        <p:spPr>
          <a:xfrm>
            <a:off x="4846320" y="2430000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subTitle" idx="6"/>
          </p:nvPr>
        </p:nvSpPr>
        <p:spPr>
          <a:xfrm>
            <a:off x="4846320" y="3757592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pic>
        <p:nvPicPr>
          <p:cNvPr id="245" name="Google Shape;245;p32"/>
          <p:cNvPicPr preferRelativeResize="0"/>
          <p:nvPr/>
        </p:nvPicPr>
        <p:blipFill rotWithShape="1">
          <a:blip r:embed="rId3">
            <a:alphaModFix/>
          </a:blip>
          <a:srcRect l="17462" r="-3313"/>
          <a:stretch/>
        </p:blipFill>
        <p:spPr>
          <a:xfrm rot="10800000">
            <a:off x="7955276" y="1"/>
            <a:ext cx="1188724" cy="9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8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8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7935450" y="2583150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 rotWithShape="1">
          <a:blip r:embed="rId3">
            <a:alphaModFix/>
          </a:blip>
          <a:srcRect l="28299"/>
          <a:stretch/>
        </p:blipFill>
        <p:spPr>
          <a:xfrm>
            <a:off x="0" y="142300"/>
            <a:ext cx="1697074" cy="23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30462">
            <a:off x="6634094" y="280465"/>
            <a:ext cx="2342760" cy="224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8"/>
          <p:cNvPicPr preferRelativeResize="0"/>
          <p:nvPr/>
        </p:nvPicPr>
        <p:blipFill rotWithShape="1">
          <a:blip r:embed="rId5">
            <a:alphaModFix/>
          </a:blip>
          <a:srcRect t="20810"/>
          <a:stretch/>
        </p:blipFill>
        <p:spPr>
          <a:xfrm rot="-5400006">
            <a:off x="-217463" y="1685890"/>
            <a:ext cx="2274424" cy="183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5" r:id="rId3"/>
    <p:sldLayoutId id="2147483657" r:id="rId4"/>
    <p:sldLayoutId id="2147483658" r:id="rId5"/>
    <p:sldLayoutId id="2147483663" r:id="rId6"/>
    <p:sldLayoutId id="2147483677" r:id="rId7"/>
    <p:sldLayoutId id="2147483678" r:id="rId8"/>
    <p:sldLayoutId id="2147483704" r:id="rId9"/>
    <p:sldLayoutId id="2147483705" r:id="rId10"/>
    <p:sldLayoutId id="2147483706" r:id="rId11"/>
    <p:sldLayoutId id="2147483707" r:id="rId12"/>
    <p:sldLayoutId id="2147483713" r:id="rId13"/>
    <p:sldLayoutId id="2147483714" r:id="rId14"/>
    <p:sldLayoutId id="214748371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5" name="Google Shape;11755;p112"/>
          <p:cNvPicPr preferRelativeResize="0"/>
          <p:nvPr/>
        </p:nvPicPr>
        <p:blipFill rotWithShape="1">
          <a:blip r:embed="rId3">
            <a:alphaModFix/>
          </a:blip>
          <a:srcRect l="133" t="5980" r="4683" b="1160"/>
          <a:stretch/>
        </p:blipFill>
        <p:spPr>
          <a:xfrm>
            <a:off x="-71377" y="0"/>
            <a:ext cx="4643378" cy="519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0" name="Google Shape;11760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4869" y="4317075"/>
            <a:ext cx="566927" cy="56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1" name="Google Shape;11761;p112"/>
          <p:cNvPicPr preferRelativeResize="0"/>
          <p:nvPr/>
        </p:nvPicPr>
        <p:blipFill rotWithShape="1">
          <a:blip r:embed="rId5">
            <a:alphaModFix amt="87000"/>
          </a:blip>
          <a:srcRect t="45229"/>
          <a:stretch/>
        </p:blipFill>
        <p:spPr>
          <a:xfrm flipH="1">
            <a:off x="3114601" y="0"/>
            <a:ext cx="2180449" cy="11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39502"/>
            <a:ext cx="3157538" cy="57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16015" y="1223335"/>
            <a:ext cx="4347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accent4"/>
                </a:solidFill>
                <a:latin typeface="Oswald" charset="0"/>
              </a:rPr>
              <a:t>RED WINE QUALITY PREDICTION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70083" y="1923678"/>
            <a:ext cx="23038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Under the Guidance of :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A. </a:t>
            </a:r>
            <a:r>
              <a:rPr lang="en-US" b="1" dirty="0" err="1">
                <a:solidFill>
                  <a:schemeClr val="accent4"/>
                </a:solidFill>
                <a:latin typeface="Open Sans" charset="0"/>
                <a:ea typeface="Open Sans" charset="0"/>
                <a:cs typeface="Open Sans" charset="0"/>
              </a:rPr>
              <a:t>Thanuja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1100" b="1" dirty="0">
                <a:solidFill>
                  <a:schemeClr val="accent5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 .Tech,(Ph.D.)</a:t>
            </a:r>
          </a:p>
          <a:p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5084705" y="3003798"/>
            <a:ext cx="361028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39700" indent="0"/>
            <a:r>
              <a:rPr lang="en-IN" b="1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Submitted by :</a:t>
            </a:r>
          </a:p>
          <a:p>
            <a:pPr marL="139700" indent="0"/>
            <a:endParaRPr lang="en-IN" sz="800" b="1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139700" indent="0"/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IN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Ch. </a:t>
            </a:r>
            <a:r>
              <a:rPr lang="en-IN" dirty="0" err="1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Sai</a:t>
            </a:r>
            <a:r>
              <a:rPr lang="en-IN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 Sri Ram                 (19471A0573)</a:t>
            </a:r>
          </a:p>
          <a:p>
            <a:pPr marL="139700" indent="0"/>
            <a:r>
              <a:rPr lang="en-IN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 J. </a:t>
            </a:r>
            <a:r>
              <a:rPr lang="en-IN" dirty="0" err="1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Avinash</a:t>
            </a:r>
            <a:r>
              <a:rPr lang="en-IN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                           (19471A0579)</a:t>
            </a:r>
          </a:p>
          <a:p>
            <a:pPr marL="139700" indent="0"/>
            <a:r>
              <a:rPr lang="en-IN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 K. Raghu Ram Sri </a:t>
            </a:r>
            <a:r>
              <a:rPr lang="en-IN" dirty="0" err="1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Rishik</a:t>
            </a:r>
            <a:r>
              <a:rPr lang="en-IN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  (19471A0585)</a:t>
            </a:r>
          </a:p>
          <a:p>
            <a:pPr marL="139700" indent="0"/>
            <a:r>
              <a:rPr lang="en-IN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 V. Narendra Reddy          (19471A05C9)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274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"/>
          <p:cNvSpPr txBox="1">
            <a:spLocks noGrp="1"/>
          </p:cNvSpPr>
          <p:nvPr>
            <p:ph type="body" idx="1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It is a simple technique for constructing classifiers.</a:t>
            </a:r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This classifiers used for solving classification problems.</a:t>
            </a:r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All Naive Bayes classifiers assume that the value of any particular feature is independent of the value of any other feature.</a:t>
            </a:r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                           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             </a:t>
            </a:r>
            <a:endParaRPr dirty="0"/>
          </a:p>
        </p:txBody>
      </p:sp>
      <p:sp>
        <p:nvSpPr>
          <p:cNvPr id="460" name="Google Shape;460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Naïve Bayes </a:t>
            </a:r>
            <a:endParaRPr dirty="0"/>
          </a:p>
        </p:txBody>
      </p:sp>
      <p:pic>
        <p:nvPicPr>
          <p:cNvPr id="2050" name="Picture 2" descr="Naive Bayes and Text Classification">
            <a:extLst>
              <a:ext uri="{FF2B5EF4-FFF2-40B4-BE49-F238E27FC236}">
                <a16:creationId xmlns:a16="http://schemas.microsoft.com/office/drawing/2014/main" id="{F07E86E7-35B0-2EB6-E994-74DCF0FA7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82" y="2711615"/>
            <a:ext cx="3024336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0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"/>
          <p:cNvSpPr txBox="1">
            <a:spLocks noGrp="1"/>
          </p:cNvSpPr>
          <p:nvPr>
            <p:ph type="body" idx="1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Random Forest is a popular machine learning algorithm that belongs to the supervised learning technique.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It can be used for both Classification and Regression problems in ML.</a:t>
            </a:r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Random Forest is a classifier that contains a number of decision trees on various subsets of the given dataset and takes the average to improve the predictive accuracy of that dataset.</a:t>
            </a:r>
            <a:endParaRPr lang="en-IN" dirty="0"/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                           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             </a:t>
            </a:r>
            <a:endParaRPr dirty="0"/>
          </a:p>
        </p:txBody>
      </p:sp>
      <p:sp>
        <p:nvSpPr>
          <p:cNvPr id="460" name="Google Shape;460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Random Forest Classifier</a:t>
            </a:r>
            <a:endParaRPr dirty="0"/>
          </a:p>
        </p:txBody>
      </p:sp>
      <p:pic>
        <p:nvPicPr>
          <p:cNvPr id="3076" name="Picture 4" descr="Machine Learning Random Forest Algorithm - Javatpoint">
            <a:extLst>
              <a:ext uri="{FF2B5EF4-FFF2-40B4-BE49-F238E27FC236}">
                <a16:creationId xmlns:a16="http://schemas.microsoft.com/office/drawing/2014/main" id="{6B679D04-2311-F9D4-D5D3-C1AF62BD2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787775"/>
            <a:ext cx="3024336" cy="210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4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78"/>
          <p:cNvPicPr preferRelativeResize="0"/>
          <p:nvPr/>
        </p:nvPicPr>
        <p:blipFill rotWithShape="1">
          <a:blip r:embed="rId3">
            <a:alphaModFix/>
          </a:blip>
          <a:srcRect t="1008" b="8991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78"/>
          <p:cNvSpPr txBox="1">
            <a:spLocks noGrp="1"/>
          </p:cNvSpPr>
          <p:nvPr>
            <p:ph type="subTitle" idx="4"/>
          </p:nvPr>
        </p:nvSpPr>
        <p:spPr>
          <a:xfrm>
            <a:off x="4846320" y="1102408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 Vector Machine</a:t>
            </a:r>
            <a:endParaRPr dirty="0"/>
          </a:p>
        </p:txBody>
      </p:sp>
      <p:sp>
        <p:nvSpPr>
          <p:cNvPr id="622" name="Google Shape;622;p78"/>
          <p:cNvSpPr txBox="1">
            <a:spLocks noGrp="1"/>
          </p:cNvSpPr>
          <p:nvPr>
            <p:ph type="subTitle" idx="5"/>
          </p:nvPr>
        </p:nvSpPr>
        <p:spPr>
          <a:xfrm>
            <a:off x="4846320" y="2430000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</a:t>
            </a:r>
            <a:r>
              <a:rPr lang="en-IN" dirty="0"/>
              <a:t>ï</a:t>
            </a:r>
            <a:r>
              <a:rPr lang="en" dirty="0"/>
              <a:t>ve Bayes Classifier</a:t>
            </a:r>
            <a:endParaRPr dirty="0"/>
          </a:p>
        </p:txBody>
      </p:sp>
      <p:sp>
        <p:nvSpPr>
          <p:cNvPr id="623" name="Google Shape;623;p78"/>
          <p:cNvSpPr txBox="1">
            <a:spLocks noGrp="1"/>
          </p:cNvSpPr>
          <p:nvPr>
            <p:ph type="subTitle" idx="6"/>
          </p:nvPr>
        </p:nvSpPr>
        <p:spPr>
          <a:xfrm>
            <a:off x="4846320" y="3757592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Forest Classifier</a:t>
            </a:r>
            <a:endParaRPr dirty="0"/>
          </a:p>
        </p:txBody>
      </p:sp>
      <p:sp>
        <p:nvSpPr>
          <p:cNvPr id="624" name="Google Shape;624;p78"/>
          <p:cNvSpPr txBox="1">
            <a:spLocks noGrp="1"/>
          </p:cNvSpPr>
          <p:nvPr>
            <p:ph type="subTitle" idx="3"/>
          </p:nvPr>
        </p:nvSpPr>
        <p:spPr>
          <a:xfrm>
            <a:off x="6064107" y="3472490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Accuracy of Random Forest Classifier on red wine quality dataset is 80.2%</a:t>
            </a:r>
          </a:p>
        </p:txBody>
      </p:sp>
      <p:sp>
        <p:nvSpPr>
          <p:cNvPr id="625" name="Google Shape;625;p78"/>
          <p:cNvSpPr txBox="1">
            <a:spLocks noGrp="1"/>
          </p:cNvSpPr>
          <p:nvPr>
            <p:ph type="subTitle" idx="1"/>
          </p:nvPr>
        </p:nvSpPr>
        <p:spPr>
          <a:xfrm>
            <a:off x="6074675" y="786958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Accuracy of Support Vector Machine on red wine quality dataset is 56.8%</a:t>
            </a:r>
            <a:endParaRPr dirty="0"/>
          </a:p>
        </p:txBody>
      </p:sp>
      <p:sp>
        <p:nvSpPr>
          <p:cNvPr id="626" name="Google Shape;626;p78"/>
          <p:cNvSpPr txBox="1">
            <a:spLocks noGrp="1"/>
          </p:cNvSpPr>
          <p:nvPr>
            <p:ph type="subTitle" idx="2"/>
          </p:nvPr>
        </p:nvSpPr>
        <p:spPr>
          <a:xfrm>
            <a:off x="6074675" y="2114550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Accuracy of Naïve Bayes Classifier on red wine quality dataset is 71.7%</a:t>
            </a:r>
          </a:p>
        </p:txBody>
      </p:sp>
      <p:cxnSp>
        <p:nvCxnSpPr>
          <p:cNvPr id="627" name="Google Shape;627;p78"/>
          <p:cNvCxnSpPr/>
          <p:nvPr/>
        </p:nvCxnSpPr>
        <p:spPr>
          <a:xfrm>
            <a:off x="5967313" y="957808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8" name="Google Shape;628;p78"/>
          <p:cNvPicPr preferRelativeResize="0"/>
          <p:nvPr/>
        </p:nvPicPr>
        <p:blipFill rotWithShape="1">
          <a:blip r:embed="rId4">
            <a:alphaModFix amt="72000"/>
          </a:blip>
          <a:srcRect l="17416" t="30128"/>
          <a:stretch/>
        </p:blipFill>
        <p:spPr>
          <a:xfrm>
            <a:off x="0" y="0"/>
            <a:ext cx="2237326" cy="122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78"/>
          <p:cNvCxnSpPr/>
          <p:nvPr/>
        </p:nvCxnSpPr>
        <p:spPr>
          <a:xfrm>
            <a:off x="5967313" y="2285400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78"/>
          <p:cNvCxnSpPr/>
          <p:nvPr/>
        </p:nvCxnSpPr>
        <p:spPr>
          <a:xfrm>
            <a:off x="5967313" y="3612992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78"/>
          <p:cNvSpPr txBox="1">
            <a:spLocks noGrp="1"/>
          </p:cNvSpPr>
          <p:nvPr>
            <p:ph type="title"/>
          </p:nvPr>
        </p:nvSpPr>
        <p:spPr>
          <a:xfrm>
            <a:off x="713225" y="2571750"/>
            <a:ext cx="3145800" cy="20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4600" dirty="0"/>
            </a:br>
            <a:endParaRPr sz="4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"/>
          <p:cNvSpPr txBox="1">
            <a:spLocks noGrp="1"/>
          </p:cNvSpPr>
          <p:nvPr>
            <p:ph type="body" idx="1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N" sz="1300" dirty="0" err="1"/>
              <a:t>numpy</a:t>
            </a:r>
            <a:r>
              <a:rPr lang="en-IN" sz="1300" dirty="0"/>
              <a:t>  : A python library used for working with arrays.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en-IN" sz="1300" dirty="0"/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N" sz="1300" dirty="0"/>
              <a:t>Pandas : A python library used to </a:t>
            </a:r>
            <a:r>
              <a:rPr lang="en-IN" sz="1300" dirty="0" err="1"/>
              <a:t>analyze</a:t>
            </a:r>
            <a:r>
              <a:rPr lang="en-IN" sz="1300" dirty="0"/>
              <a:t> the data.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en-IN" sz="1300" dirty="0"/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N" sz="1300" dirty="0"/>
              <a:t>Matplotlib : It is a graphical plotting library used for </a:t>
            </a:r>
            <a:r>
              <a:rPr lang="en-IN" sz="1300"/>
              <a:t>data visualizations.</a:t>
            </a:r>
            <a:endParaRPr lang="en-IN" sz="1300" dirty="0"/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en-IN" sz="1300" dirty="0"/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N" sz="1300" dirty="0" err="1"/>
              <a:t>Kfold</a:t>
            </a:r>
            <a:r>
              <a:rPr lang="en-IN" sz="1300" dirty="0"/>
              <a:t> : It is a validation technique used for splitting the data into k-subsets. Each of the k-	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en-IN" sz="13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300" dirty="0"/>
              <a:t>                   subsets used as test set and k-1 subsets for training set.</a:t>
            </a:r>
          </a:p>
        </p:txBody>
      </p:sp>
      <p:sp>
        <p:nvSpPr>
          <p:cNvPr id="460" name="Google Shape;460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Imported Modules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99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6" name="Google Shape;7416;p100"/>
          <p:cNvSpPr txBox="1">
            <a:spLocks noGrp="1"/>
          </p:cNvSpPr>
          <p:nvPr>
            <p:ph type="title"/>
          </p:nvPr>
        </p:nvSpPr>
        <p:spPr>
          <a:xfrm>
            <a:off x="-1188640" y="-668610"/>
            <a:ext cx="5433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Output</a:t>
            </a:r>
            <a:endParaRPr sz="3200" dirty="0"/>
          </a:p>
        </p:txBody>
      </p:sp>
      <p:sp>
        <p:nvSpPr>
          <p:cNvPr id="7417" name="Google Shape;7417;p100"/>
          <p:cNvSpPr txBox="1">
            <a:spLocks noGrp="1"/>
          </p:cNvSpPr>
          <p:nvPr>
            <p:ph type="subTitle" idx="1"/>
          </p:nvPr>
        </p:nvSpPr>
        <p:spPr>
          <a:xfrm>
            <a:off x="1043608" y="1419622"/>
            <a:ext cx="7416824" cy="31478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Any sample quality can be predicted with the valid information.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The accuracy of the predicted quality is 80%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"/>
          <p:cNvSpPr txBox="1">
            <a:spLocks noGrp="1"/>
          </p:cNvSpPr>
          <p:nvPr>
            <p:ph type="body" idx="1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60" name="Google Shape;460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Screenshots of the project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F24561-49C9-C7E1-FE00-11FC1DA870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80259"/>
            <a:ext cx="6241415" cy="3445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993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"/>
          <p:cNvSpPr txBox="1">
            <a:spLocks noGrp="1"/>
          </p:cNvSpPr>
          <p:nvPr>
            <p:ph type="body" idx="1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60" name="Google Shape;460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ED716-9ED1-5EE9-60B7-F2A8C1557C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682307"/>
            <a:ext cx="6242050" cy="3778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681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"/>
          <p:cNvSpPr txBox="1">
            <a:spLocks noGrp="1"/>
          </p:cNvSpPr>
          <p:nvPr>
            <p:ph type="body" idx="1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60" name="Google Shape;460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E14D60-94E0-D0A4-0B89-139AFCD82A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621030"/>
            <a:ext cx="6242050" cy="390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040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"/>
          <p:cNvSpPr txBox="1">
            <a:spLocks noGrp="1"/>
          </p:cNvSpPr>
          <p:nvPr>
            <p:ph type="body" idx="1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60" name="Google Shape;460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4FDDF-F580-A3A6-4217-3D594FB630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621030"/>
            <a:ext cx="6242050" cy="390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829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"/>
          <p:cNvSpPr txBox="1">
            <a:spLocks noGrp="1"/>
          </p:cNvSpPr>
          <p:nvPr>
            <p:ph type="body" idx="1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60" name="Google Shape;460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06F254-B62F-2258-E56F-2B3FC3B0C0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621030"/>
            <a:ext cx="6242050" cy="390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26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84"/>
          <p:cNvSpPr txBox="1">
            <a:spLocks noGrp="1"/>
          </p:cNvSpPr>
          <p:nvPr>
            <p:ph type="title"/>
          </p:nvPr>
        </p:nvSpPr>
        <p:spPr>
          <a:xfrm>
            <a:off x="1677450" y="699542"/>
            <a:ext cx="57891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CONTENT</a:t>
            </a:r>
            <a:endParaRPr sz="3200" dirty="0"/>
          </a:p>
        </p:txBody>
      </p:sp>
      <p:sp>
        <p:nvSpPr>
          <p:cNvPr id="1401" name="Google Shape;1401;p84"/>
          <p:cNvSpPr txBox="1">
            <a:spLocks noGrp="1"/>
          </p:cNvSpPr>
          <p:nvPr>
            <p:ph type="subTitle" idx="2"/>
          </p:nvPr>
        </p:nvSpPr>
        <p:spPr>
          <a:xfrm>
            <a:off x="2267744" y="1563638"/>
            <a:ext cx="4908600" cy="2448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 </a:t>
            </a:r>
            <a:r>
              <a:rPr lang="en-IN" dirty="0">
                <a:solidFill>
                  <a:schemeClr val="bg2"/>
                </a:solidFill>
                <a:highlight>
                  <a:srgbClr val="FFFFFF"/>
                </a:highlight>
                <a:uFill>
                  <a:noFill/>
                </a:uFill>
              </a:rPr>
              <a:t>Abstract</a:t>
            </a:r>
            <a:endParaRPr dirty="0">
              <a:solidFill>
                <a:schemeClr val="bg2"/>
              </a:solidFill>
            </a:endParaRPr>
          </a:p>
          <a:p>
            <a:r>
              <a:rPr lang="en-IN" dirty="0">
                <a:solidFill>
                  <a:schemeClr val="bg2"/>
                </a:solidFill>
                <a:highlight>
                  <a:srgbClr val="FFFFFF"/>
                </a:highlight>
                <a:uFill>
                  <a:noFill/>
                </a:uFill>
              </a:rPr>
              <a:t>System Requirements</a:t>
            </a:r>
          </a:p>
          <a:p>
            <a:r>
              <a:rPr lang="en-IN" dirty="0">
                <a:solidFill>
                  <a:schemeClr val="bg2"/>
                </a:solidFill>
                <a:highlight>
                  <a:srgbClr val="FFFFFF"/>
                </a:highlight>
                <a:uFill>
                  <a:noFill/>
                </a:uFill>
              </a:rPr>
              <a:t>Existing &amp; Proposed System</a:t>
            </a:r>
            <a:r>
              <a:rPr lang="en" dirty="0">
                <a:solidFill>
                  <a:schemeClr val="bg2"/>
                </a:solidFill>
              </a:rPr>
              <a:t> </a:t>
            </a:r>
            <a:endParaRPr dirty="0">
              <a:solidFill>
                <a:schemeClr val="bg2"/>
              </a:solidFill>
            </a:endParaRPr>
          </a:p>
          <a:p>
            <a:r>
              <a:rPr lang="en-IN" dirty="0">
                <a:solidFill>
                  <a:schemeClr val="bg2"/>
                </a:solidFill>
                <a:highlight>
                  <a:srgbClr val="FFFFFF"/>
                </a:highlight>
                <a:uFill>
                  <a:noFill/>
                </a:uFill>
              </a:rPr>
              <a:t>Pre-processing</a:t>
            </a:r>
            <a:endParaRPr lang="en-IN" dirty="0">
              <a:solidFill>
                <a:schemeClr val="bg2"/>
              </a:solidFill>
              <a:highlight>
                <a:srgbClr val="FFFFFF"/>
              </a:highlight>
            </a:endParaRPr>
          </a:p>
          <a:p>
            <a:r>
              <a:rPr lang="en-IN" dirty="0">
                <a:solidFill>
                  <a:schemeClr val="bg2"/>
                </a:solidFill>
                <a:highlight>
                  <a:srgbClr val="FFFFFF"/>
                </a:highlight>
                <a:uFill>
                  <a:noFill/>
                </a:uFill>
              </a:rPr>
              <a:t>Models &amp; Testing</a:t>
            </a:r>
            <a:endParaRPr lang="en-IN" dirty="0">
              <a:solidFill>
                <a:schemeClr val="bg2"/>
              </a:solidFill>
              <a:highlight>
                <a:srgbClr val="FFFFFF"/>
              </a:highlight>
            </a:endParaRPr>
          </a:p>
          <a:p>
            <a:r>
              <a:rPr lang="en" dirty="0">
                <a:solidFill>
                  <a:schemeClr val="bg2"/>
                </a:solidFill>
                <a:highlight>
                  <a:srgbClr val="FFFFFF"/>
                </a:highlight>
                <a:uFill>
                  <a:noFill/>
                </a:uFill>
              </a:rPr>
              <a:t>Screenshots of project</a:t>
            </a:r>
          </a:p>
          <a:p>
            <a:r>
              <a:rPr lang="en" dirty="0">
                <a:solidFill>
                  <a:schemeClr val="bg2"/>
                </a:solidFill>
                <a:highlight>
                  <a:srgbClr val="FFFFFF"/>
                </a:highlight>
                <a:uFill>
                  <a:noFill/>
                </a:uFill>
              </a:rPr>
              <a:t>Conclusion</a:t>
            </a:r>
          </a:p>
          <a:p>
            <a:r>
              <a:rPr lang="en-IN" dirty="0">
                <a:solidFill>
                  <a:schemeClr val="bg2"/>
                </a:solidFill>
                <a:highlight>
                  <a:srgbClr val="FFFFFF"/>
                </a:highlight>
                <a:uFill>
                  <a:noFill/>
                </a:uFill>
              </a:rPr>
              <a:t>Future Scope</a:t>
            </a:r>
            <a:endParaRPr lang="en-IN" dirty="0">
              <a:solidFill>
                <a:schemeClr val="bg2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728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"/>
          <p:cNvSpPr txBox="1">
            <a:spLocks noGrp="1"/>
          </p:cNvSpPr>
          <p:nvPr>
            <p:ph type="body" idx="1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60" name="Google Shape;460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0F431-0E60-24DB-9078-B6031D6F60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621030"/>
            <a:ext cx="6242050" cy="390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213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9"/>
          <p:cNvSpPr txBox="1">
            <a:spLocks noGrp="1"/>
          </p:cNvSpPr>
          <p:nvPr>
            <p:ph type="title"/>
          </p:nvPr>
        </p:nvSpPr>
        <p:spPr>
          <a:xfrm>
            <a:off x="5769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  <p:sp>
        <p:nvSpPr>
          <p:cNvPr id="487" name="Google Shape;487;p69"/>
          <p:cNvSpPr txBox="1">
            <a:spLocks noGrp="1"/>
          </p:cNvSpPr>
          <p:nvPr>
            <p:ph type="subTitle" idx="1"/>
          </p:nvPr>
        </p:nvSpPr>
        <p:spPr>
          <a:xfrm>
            <a:off x="12068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cxnSp>
        <p:nvCxnSpPr>
          <p:cNvPr id="488" name="Google Shape;488;p69"/>
          <p:cNvCxnSpPr/>
          <p:nvPr/>
        </p:nvCxnSpPr>
        <p:spPr>
          <a:xfrm rot="10800000">
            <a:off x="1295626" y="2134427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69"/>
          <p:cNvSpPr txBox="1">
            <a:spLocks noGrp="1"/>
          </p:cNvSpPr>
          <p:nvPr>
            <p:ph type="title" idx="3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 &amp; Future Scope</a:t>
            </a:r>
            <a:endParaRPr dirty="0"/>
          </a:p>
        </p:txBody>
      </p:sp>
      <p:sp>
        <p:nvSpPr>
          <p:cNvPr id="490" name="Google Shape;490;p69"/>
          <p:cNvSpPr txBox="1">
            <a:spLocks noGrp="1"/>
          </p:cNvSpPr>
          <p:nvPr>
            <p:ph type="subTitle" idx="2"/>
          </p:nvPr>
        </p:nvSpPr>
        <p:spPr>
          <a:xfrm>
            <a:off x="1206890" y="2070817"/>
            <a:ext cx="6828159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are able to predict the quality of red wine and to reduce it’s consumption.</a:t>
            </a:r>
            <a:endParaRPr dirty="0"/>
          </a:p>
        </p:txBody>
      </p:sp>
      <p:sp>
        <p:nvSpPr>
          <p:cNvPr id="491" name="Google Shape;491;p69"/>
          <p:cNvSpPr txBox="1">
            <a:spLocks noGrp="1"/>
          </p:cNvSpPr>
          <p:nvPr>
            <p:ph type="title" idx="4"/>
          </p:nvPr>
        </p:nvSpPr>
        <p:spPr>
          <a:xfrm>
            <a:off x="32403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endParaRPr dirty="0"/>
          </a:p>
        </p:txBody>
      </p:sp>
      <p:sp>
        <p:nvSpPr>
          <p:cNvPr id="492" name="Google Shape;492;p69"/>
          <p:cNvSpPr txBox="1">
            <a:spLocks noGrp="1"/>
          </p:cNvSpPr>
          <p:nvPr>
            <p:ph type="subTitle" idx="5"/>
          </p:nvPr>
        </p:nvSpPr>
        <p:spPr>
          <a:xfrm>
            <a:off x="38702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93" name="Google Shape;493;p69"/>
          <p:cNvSpPr txBox="1">
            <a:spLocks noGrp="1"/>
          </p:cNvSpPr>
          <p:nvPr>
            <p:ph type="subTitle" idx="6"/>
          </p:nvPr>
        </p:nvSpPr>
        <p:spPr>
          <a:xfrm>
            <a:off x="38702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94" name="Google Shape;494;p69"/>
          <p:cNvSpPr txBox="1">
            <a:spLocks noGrp="1"/>
          </p:cNvSpPr>
          <p:nvPr>
            <p:ph type="title" idx="7"/>
          </p:nvPr>
        </p:nvSpPr>
        <p:spPr>
          <a:xfrm>
            <a:off x="59037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IN" dirty="0"/>
            </a:br>
            <a:endParaRPr dirty="0"/>
          </a:p>
        </p:txBody>
      </p:sp>
      <p:sp>
        <p:nvSpPr>
          <p:cNvPr id="495" name="Google Shape;495;p69"/>
          <p:cNvSpPr txBox="1">
            <a:spLocks noGrp="1"/>
          </p:cNvSpPr>
          <p:nvPr>
            <p:ph type="subTitle" idx="8"/>
          </p:nvPr>
        </p:nvSpPr>
        <p:spPr>
          <a:xfrm>
            <a:off x="65336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96" name="Google Shape;496;p69"/>
          <p:cNvSpPr txBox="1">
            <a:spLocks noGrp="1"/>
          </p:cNvSpPr>
          <p:nvPr>
            <p:ph type="subTitle" idx="9"/>
          </p:nvPr>
        </p:nvSpPr>
        <p:spPr>
          <a:xfrm>
            <a:off x="65336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99" name="Google Shape;499;p69"/>
          <p:cNvSpPr txBox="1">
            <a:spLocks noGrp="1"/>
          </p:cNvSpPr>
          <p:nvPr>
            <p:ph type="title" idx="13"/>
          </p:nvPr>
        </p:nvSpPr>
        <p:spPr>
          <a:xfrm>
            <a:off x="5769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  <p:sp>
        <p:nvSpPr>
          <p:cNvPr id="500" name="Google Shape;500;p69"/>
          <p:cNvSpPr txBox="1">
            <a:spLocks noGrp="1"/>
          </p:cNvSpPr>
          <p:nvPr>
            <p:ph type="subTitle" idx="14"/>
          </p:nvPr>
        </p:nvSpPr>
        <p:spPr>
          <a:xfrm>
            <a:off x="12068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Future Scope</a:t>
            </a:r>
            <a:endParaRPr dirty="0"/>
          </a:p>
        </p:txBody>
      </p:sp>
      <p:sp>
        <p:nvSpPr>
          <p:cNvPr id="501" name="Google Shape;501;p69"/>
          <p:cNvSpPr txBox="1">
            <a:spLocks noGrp="1"/>
          </p:cNvSpPr>
          <p:nvPr>
            <p:ph type="subTitle" idx="15"/>
          </p:nvPr>
        </p:nvSpPr>
        <p:spPr>
          <a:xfrm>
            <a:off x="1206890" y="3826530"/>
            <a:ext cx="6828159" cy="11150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/>
              <a:t>To develop more accuracy using machine learning algorithms &amp; advanced techniques.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/>
              <a:t>To improve the red wine quality prediction  system.</a:t>
            </a:r>
            <a:endParaRPr dirty="0"/>
          </a:p>
        </p:txBody>
      </p:sp>
      <p:sp>
        <p:nvSpPr>
          <p:cNvPr id="502" name="Google Shape;502;p69"/>
          <p:cNvSpPr txBox="1">
            <a:spLocks noGrp="1"/>
          </p:cNvSpPr>
          <p:nvPr>
            <p:ph type="title" idx="16"/>
          </p:nvPr>
        </p:nvSpPr>
        <p:spPr>
          <a:xfrm>
            <a:off x="32403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  <p:sp>
        <p:nvSpPr>
          <p:cNvPr id="503" name="Google Shape;503;p69"/>
          <p:cNvSpPr txBox="1">
            <a:spLocks noGrp="1"/>
          </p:cNvSpPr>
          <p:nvPr>
            <p:ph type="subTitle" idx="17"/>
          </p:nvPr>
        </p:nvSpPr>
        <p:spPr>
          <a:xfrm>
            <a:off x="38702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504" name="Google Shape;504;p69"/>
          <p:cNvSpPr txBox="1">
            <a:spLocks noGrp="1"/>
          </p:cNvSpPr>
          <p:nvPr>
            <p:ph type="subTitle" idx="18"/>
          </p:nvPr>
        </p:nvSpPr>
        <p:spPr>
          <a:xfrm>
            <a:off x="38702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05" name="Google Shape;505;p69"/>
          <p:cNvSpPr txBox="1">
            <a:spLocks noGrp="1"/>
          </p:cNvSpPr>
          <p:nvPr>
            <p:ph type="title" idx="19"/>
          </p:nvPr>
        </p:nvSpPr>
        <p:spPr>
          <a:xfrm>
            <a:off x="59037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subTitle" idx="20"/>
          </p:nvPr>
        </p:nvSpPr>
        <p:spPr>
          <a:xfrm>
            <a:off x="65336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507" name="Google Shape;507;p69"/>
          <p:cNvSpPr txBox="1">
            <a:spLocks noGrp="1"/>
          </p:cNvSpPr>
          <p:nvPr>
            <p:ph type="subTitle" idx="21"/>
          </p:nvPr>
        </p:nvSpPr>
        <p:spPr>
          <a:xfrm>
            <a:off x="65336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508" name="Google Shape;508;p69"/>
          <p:cNvCxnSpPr/>
          <p:nvPr/>
        </p:nvCxnSpPr>
        <p:spPr>
          <a:xfrm rot="10800000">
            <a:off x="1295626" y="3814992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0"/>
          <p:cNvSpPr txBox="1">
            <a:spLocks noGrp="1"/>
          </p:cNvSpPr>
          <p:nvPr>
            <p:ph type="subTitle" idx="1"/>
          </p:nvPr>
        </p:nvSpPr>
        <p:spPr>
          <a:xfrm>
            <a:off x="4502575" y="2755400"/>
            <a:ext cx="3925200" cy="12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516" name="Google Shape;516;p70"/>
          <p:cNvSpPr txBox="1">
            <a:spLocks noGrp="1"/>
          </p:cNvSpPr>
          <p:nvPr>
            <p:ph type="title"/>
          </p:nvPr>
        </p:nvSpPr>
        <p:spPr>
          <a:xfrm>
            <a:off x="3923928" y="1932816"/>
            <a:ext cx="4104456" cy="822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latin typeface="MV Boli" panose="02000500030200090000" pitchFamily="2" charset="0"/>
                <a:cs typeface="MV Boli" panose="02000500030200090000" pitchFamily="2" charset="0"/>
              </a:rPr>
              <a:t>THANK YOU</a:t>
            </a:r>
            <a:endParaRPr sz="5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82"/>
          <p:cNvSpPr txBox="1">
            <a:spLocks noGrp="1"/>
          </p:cNvSpPr>
          <p:nvPr>
            <p:ph type="title"/>
          </p:nvPr>
        </p:nvSpPr>
        <p:spPr>
          <a:xfrm>
            <a:off x="755576" y="555526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1384" name="Google Shape;1384;p82"/>
          <p:cNvSpPr txBox="1">
            <a:spLocks noGrp="1"/>
          </p:cNvSpPr>
          <p:nvPr>
            <p:ph type="subTitle" idx="1"/>
          </p:nvPr>
        </p:nvSpPr>
        <p:spPr>
          <a:xfrm>
            <a:off x="1619672" y="915566"/>
            <a:ext cx="5761884" cy="3528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dirty="0"/>
          </a:p>
          <a:p>
            <a:pPr marL="241300" lvl="0" indent="-215900" algn="just">
              <a:spcBef>
                <a:spcPts val="1600"/>
              </a:spcBef>
              <a:buChar char="●"/>
            </a:pPr>
            <a:r>
              <a:rPr lang="en-US" dirty="0"/>
              <a:t>To analyze the quality of red wine before its consumption to preserve human health. </a:t>
            </a:r>
            <a:endParaRPr dirty="0"/>
          </a:p>
          <a:p>
            <a:pPr marL="241300" lvl="0" indent="-215900" algn="just">
              <a:buChar char="●"/>
            </a:pPr>
            <a:r>
              <a:rPr lang="en-US" dirty="0"/>
              <a:t>A number of variables affects the quality of prediction. </a:t>
            </a:r>
            <a:endParaRPr dirty="0"/>
          </a:p>
          <a:p>
            <a:pPr marL="241300" lvl="0" indent="-215900" algn="just">
              <a:buChar char="●"/>
            </a:pPr>
            <a:r>
              <a:rPr lang="en-US" dirty="0"/>
              <a:t>These considerations of different factors contribute to the prediction of red wine quality.</a:t>
            </a:r>
          </a:p>
          <a:p>
            <a:pPr marL="241300" lvl="0" indent="-215900" algn="just">
              <a:buChar char="●"/>
            </a:pPr>
            <a:r>
              <a:rPr lang="en-US" dirty="0"/>
              <a:t>Using the machine learning algorithms, this study provides a computational intelligence approach for predicting the red wine quality.</a:t>
            </a:r>
          </a:p>
          <a:p>
            <a:pPr marL="241300" lvl="0" indent="-215900" algn="just">
              <a:buChar char="●"/>
            </a:pPr>
            <a:r>
              <a:rPr lang="en-US" dirty="0"/>
              <a:t>The proposed research approach uses Support Vector Machine, Naive Bayes Algorithm and Random Forest Classifier</a:t>
            </a:r>
          </a:p>
          <a:p>
            <a:pPr marL="241300" lvl="0" indent="-215900" algn="just">
              <a:buChar char="●"/>
            </a:pPr>
            <a:r>
              <a:rPr lang="en-US" dirty="0"/>
              <a:t>. We had used a red wine quality dataset for the prediction purpose, and machine learning methods are used to predict the quality by models comparing their accuracies.</a:t>
            </a:r>
          </a:p>
          <a:p>
            <a:pPr marL="241300" lvl="0" indent="-215900" algn="just">
              <a:buChar char="●"/>
            </a:pPr>
            <a:endParaRPr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15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1"/>
          <p:cNvSpPr txBox="1">
            <a:spLocks noGrp="1"/>
          </p:cNvSpPr>
          <p:nvPr>
            <p:ph type="title"/>
          </p:nvPr>
        </p:nvSpPr>
        <p:spPr>
          <a:xfrm>
            <a:off x="2555776" y="699542"/>
            <a:ext cx="39813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OBJECTIVE</a:t>
            </a:r>
            <a:endParaRPr sz="3600" dirty="0"/>
          </a:p>
        </p:txBody>
      </p:sp>
      <p:sp>
        <p:nvSpPr>
          <p:cNvPr id="522" name="Google Shape;522;p71"/>
          <p:cNvSpPr txBox="1">
            <a:spLocks noGrp="1"/>
          </p:cNvSpPr>
          <p:nvPr>
            <p:ph type="subTitle" idx="1"/>
          </p:nvPr>
        </p:nvSpPr>
        <p:spPr>
          <a:xfrm>
            <a:off x="2123728" y="2355726"/>
            <a:ext cx="5040560" cy="20460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>
              <a:lnSpc>
                <a:spcPct val="150000"/>
              </a:lnSpc>
              <a:buClr>
                <a:srgbClr val="A32E61"/>
              </a:buClr>
              <a:buFont typeface="Open Sans"/>
              <a:buChar char="●"/>
            </a:pPr>
            <a:r>
              <a:rPr lang="en-IN" dirty="0">
                <a:solidFill>
                  <a:srgbClr val="595959"/>
                </a:solidFill>
              </a:rPr>
              <a:t> </a:t>
            </a:r>
            <a:r>
              <a:rPr lang="en-IN" dirty="0">
                <a:solidFill>
                  <a:srgbClr val="595959"/>
                </a:solidFill>
                <a:highlight>
                  <a:srgbClr val="FFFFFF"/>
                </a:highlight>
                <a:uFill>
                  <a:noFill/>
                </a:uFill>
              </a:rPr>
              <a:t>To classify the quality of red wine.</a:t>
            </a:r>
          </a:p>
          <a:p>
            <a:pPr lvl="0" algn="l">
              <a:lnSpc>
                <a:spcPct val="150000"/>
              </a:lnSpc>
              <a:buClr>
                <a:srgbClr val="A32E61"/>
              </a:buClr>
              <a:buFont typeface="Open Sans"/>
              <a:buChar char="●"/>
            </a:pPr>
            <a:r>
              <a:rPr lang="en-IN" dirty="0">
                <a:solidFill>
                  <a:srgbClr val="595959"/>
                </a:solidFill>
                <a:highlight>
                  <a:srgbClr val="FFFFFF"/>
                </a:highlight>
                <a:uFill>
                  <a:noFill/>
                </a:uFill>
              </a:rPr>
              <a:t>To give knowledge to the user about the properties of red wine.</a:t>
            </a:r>
          </a:p>
          <a:p>
            <a:pPr lvl="0" algn="l">
              <a:lnSpc>
                <a:spcPct val="150000"/>
              </a:lnSpc>
              <a:buClr>
                <a:srgbClr val="A32E61"/>
              </a:buClr>
              <a:buFont typeface="Open Sans"/>
              <a:buChar char="●"/>
            </a:pPr>
            <a:endParaRPr lang="en-IN" dirty="0">
              <a:solidFill>
                <a:srgbClr val="595959"/>
              </a:solidFill>
              <a:highlight>
                <a:srgbClr val="FFFFFF"/>
              </a:highlight>
              <a:uFill>
                <a:noFill/>
              </a:uFill>
            </a:endParaRPr>
          </a:p>
          <a:p>
            <a:pPr lvl="0" algn="l">
              <a:lnSpc>
                <a:spcPct val="150000"/>
              </a:lnSpc>
              <a:buClr>
                <a:srgbClr val="A32E61"/>
              </a:buClr>
              <a:buFont typeface="Open Sans"/>
              <a:buChar char="●"/>
            </a:pPr>
            <a:endParaRPr lang="en-IN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2267744" y="1707654"/>
            <a:ext cx="43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objective of classifying quality of red wine are: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848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1" name="Google Shape;14731;p130"/>
          <p:cNvSpPr txBox="1">
            <a:spLocks noGrp="1"/>
          </p:cNvSpPr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</a:t>
            </a:r>
            <a:endParaRPr dirty="0"/>
          </a:p>
        </p:txBody>
      </p:sp>
      <p:sp>
        <p:nvSpPr>
          <p:cNvPr id="14732" name="Google Shape;14732;p130"/>
          <p:cNvSpPr txBox="1">
            <a:spLocks noGrp="1"/>
          </p:cNvSpPr>
          <p:nvPr>
            <p:ph type="body" idx="4294967295"/>
          </p:nvPr>
        </p:nvSpPr>
        <p:spPr>
          <a:xfrm>
            <a:off x="713100" y="1605200"/>
            <a:ext cx="3858900" cy="29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Software Requirements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241300" lvl="0" indent="-215900">
              <a:buClr>
                <a:schemeClr val="accent1"/>
              </a:buClr>
            </a:pPr>
            <a:r>
              <a:rPr lang="en-IN" b="1" dirty="0"/>
              <a:t>Operating System </a:t>
            </a:r>
            <a:r>
              <a:rPr lang="en-IN" dirty="0"/>
              <a:t>: Windows 10</a:t>
            </a:r>
            <a:endParaRPr dirty="0"/>
          </a:p>
          <a:p>
            <a:pPr marL="241300" lvl="0" indent="-215900">
              <a:buClr>
                <a:schemeClr val="accent1"/>
              </a:buClr>
            </a:pPr>
            <a:r>
              <a:rPr lang="en-IN" b="1" dirty="0"/>
              <a:t>Coding Language </a:t>
            </a:r>
            <a:r>
              <a:rPr lang="en-IN" dirty="0"/>
              <a:t>: Python</a:t>
            </a:r>
            <a:endParaRPr dirty="0"/>
          </a:p>
          <a:p>
            <a:pPr marL="241300" lvl="0" indent="-215900">
              <a:buClr>
                <a:schemeClr val="accent1"/>
              </a:buClr>
            </a:pPr>
            <a:r>
              <a:rPr lang="en-IN" b="1" dirty="0"/>
              <a:t>Python Distribution </a:t>
            </a:r>
            <a:r>
              <a:rPr lang="en-IN" dirty="0"/>
              <a:t>: Anaconda, Flask</a:t>
            </a:r>
            <a:endParaRPr dirty="0"/>
          </a:p>
          <a:p>
            <a:pPr marL="241300" lvl="0" indent="-209550">
              <a:buClr>
                <a:schemeClr val="accent1"/>
              </a:buClr>
              <a:buSzPts val="1300"/>
              <a:buFont typeface="Raleway SemiBold"/>
              <a:buChar char="●"/>
            </a:pPr>
            <a:r>
              <a:rPr lang="en-US" b="1" dirty="0"/>
              <a:t>Browser</a:t>
            </a:r>
            <a:r>
              <a:rPr lang="en-US" dirty="0"/>
              <a:t> : Any Latest Browser Like Chrome</a:t>
            </a:r>
            <a:endParaRPr dirty="0"/>
          </a:p>
          <a:p>
            <a:pPr marL="31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</a:pPr>
            <a:endParaRPr dirty="0"/>
          </a:p>
        </p:txBody>
      </p:sp>
      <p:sp>
        <p:nvSpPr>
          <p:cNvPr id="14733" name="Google Shape;14733;p130"/>
          <p:cNvSpPr txBox="1">
            <a:spLocks noGrp="1"/>
          </p:cNvSpPr>
          <p:nvPr>
            <p:ph type="body" idx="4294967295"/>
          </p:nvPr>
        </p:nvSpPr>
        <p:spPr>
          <a:xfrm>
            <a:off x="4572000" y="1605175"/>
            <a:ext cx="3858900" cy="29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Oswald"/>
                <a:sym typeface="Oswald"/>
              </a:rPr>
              <a:t>Hardware Requirements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41300" marR="50800" lvl="0" indent="-215900">
              <a:buClr>
                <a:schemeClr val="accent1"/>
              </a:buClr>
            </a:pPr>
            <a:r>
              <a:rPr lang="en-IN" b="1" dirty="0"/>
              <a:t>Processor</a:t>
            </a:r>
            <a:r>
              <a:rPr lang="en-IN" dirty="0"/>
              <a:t> : Intel Core i5</a:t>
            </a:r>
          </a:p>
          <a:p>
            <a:pPr marL="241300" marR="50800" lvl="0" indent="-215900">
              <a:buClr>
                <a:schemeClr val="accent1"/>
              </a:buClr>
            </a:pPr>
            <a:r>
              <a:rPr lang="en-US" b="1" dirty="0"/>
              <a:t>Hard Disk </a:t>
            </a:r>
            <a:r>
              <a:rPr lang="en-US" dirty="0"/>
              <a:t>: 30GB or more</a:t>
            </a:r>
          </a:p>
          <a:p>
            <a:pPr marL="241300" marR="50800" lvl="0" indent="-215900">
              <a:buClr>
                <a:schemeClr val="accent1"/>
              </a:buClr>
            </a:pPr>
            <a:r>
              <a:rPr lang="en-IN" b="1" dirty="0"/>
              <a:t>RAM</a:t>
            </a:r>
            <a:r>
              <a:rPr lang="en-IN" dirty="0"/>
              <a:t> : 4GB or more</a:t>
            </a:r>
            <a:endParaRPr lang="en" dirty="0">
              <a:solidFill>
                <a:schemeClr val="hlink"/>
              </a:solidFill>
              <a:uFill>
                <a:noFill/>
              </a:uFill>
            </a:endParaRPr>
          </a:p>
          <a:p>
            <a:pPr marL="254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069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1" name="Google Shape;14731;p130"/>
          <p:cNvSpPr txBox="1">
            <a:spLocks noGrp="1"/>
          </p:cNvSpPr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  <p:sp>
        <p:nvSpPr>
          <p:cNvPr id="14732" name="Google Shape;14732;p130"/>
          <p:cNvSpPr txBox="1">
            <a:spLocks noGrp="1"/>
          </p:cNvSpPr>
          <p:nvPr>
            <p:ph type="body" idx="4294967295"/>
          </p:nvPr>
        </p:nvSpPr>
        <p:spPr>
          <a:xfrm>
            <a:off x="683568" y="1106500"/>
            <a:ext cx="3858900" cy="29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Existing System :</a:t>
            </a:r>
            <a:endParaRPr lang="en-US" dirty="0"/>
          </a:p>
          <a:p>
            <a:pPr marL="285750" indent="-285750">
              <a:spcBef>
                <a:spcPts val="300"/>
              </a:spcBef>
            </a:pPr>
            <a:r>
              <a:rPr lang="en-US" dirty="0"/>
              <a:t>Nowadays people try to lead a luxurious life. These days the consumption of red wine is very common to all. </a:t>
            </a:r>
          </a:p>
          <a:p>
            <a:pPr marL="285750" indent="-285750">
              <a:spcBef>
                <a:spcPts val="300"/>
              </a:spcBef>
            </a:pPr>
            <a:r>
              <a:rPr lang="en-US" dirty="0"/>
              <a:t>So it became important to analyze the quality of red wine before its consumption to preserve human health</a:t>
            </a:r>
          </a:p>
          <a:p>
            <a:pPr marL="0" indent="0">
              <a:spcBef>
                <a:spcPts val="300"/>
              </a:spcBef>
              <a:buNone/>
            </a:pPr>
            <a:endParaRPr lang="en-US" dirty="0"/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Dis Advantages :</a:t>
            </a:r>
          </a:p>
          <a:p>
            <a:pPr marL="285750" indent="-285750">
              <a:spcBef>
                <a:spcPts val="300"/>
              </a:spcBef>
            </a:pPr>
            <a:r>
              <a:rPr lang="en-US" dirty="0"/>
              <a:t>Computation time is very high.</a:t>
            </a:r>
            <a:endParaRPr lang="en-IN" dirty="0"/>
          </a:p>
          <a:p>
            <a:pPr marL="285750" indent="-285750">
              <a:spcBef>
                <a:spcPts val="300"/>
              </a:spcBef>
            </a:pPr>
            <a:r>
              <a:rPr lang="en-US" dirty="0"/>
              <a:t>Lacking of accuracy may result in lack of efficient for further prediction.</a:t>
            </a:r>
            <a:endParaRPr lang="en-IN" dirty="0"/>
          </a:p>
          <a:p>
            <a:pPr marL="0" indent="0">
              <a:spcBef>
                <a:spcPts val="300"/>
              </a:spcBef>
              <a:buNone/>
            </a:pPr>
            <a:endParaRPr sz="1800" dirty="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733" name="Google Shape;14733;p130"/>
          <p:cNvSpPr txBox="1">
            <a:spLocks noGrp="1"/>
          </p:cNvSpPr>
          <p:nvPr>
            <p:ph type="body" idx="4294967295"/>
          </p:nvPr>
        </p:nvSpPr>
        <p:spPr>
          <a:xfrm>
            <a:off x="4525129" y="1106500"/>
            <a:ext cx="3858900" cy="3193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Oswald"/>
                <a:sym typeface="Oswald"/>
              </a:rPr>
              <a:t>Proposed System :</a:t>
            </a:r>
          </a:p>
          <a:p>
            <a:pPr marL="285750" indent="-285750"/>
            <a:r>
              <a:rPr lang="en-US" dirty="0"/>
              <a:t>By using this system we can reduce its consumption, enhance quality. It is easier to predict the quality and it will also help to reduce the consumption.</a:t>
            </a:r>
          </a:p>
          <a:p>
            <a:pPr marL="285750" indent="-285750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Advantages</a:t>
            </a:r>
            <a:r>
              <a:rPr lang="en-US" dirty="0"/>
              <a:t> :</a:t>
            </a:r>
          </a:p>
          <a:p>
            <a:pPr marL="285750" indent="-285750"/>
            <a:r>
              <a:rPr lang="en-US" dirty="0"/>
              <a:t>Generates accurate and efficient results.</a:t>
            </a:r>
            <a:endParaRPr lang="en-IN" b="1" dirty="0"/>
          </a:p>
          <a:p>
            <a:pPr marL="285750" indent="-285750"/>
            <a:r>
              <a:rPr lang="en-US" dirty="0"/>
              <a:t>Computation time is greatly reduced.</a:t>
            </a:r>
            <a:endParaRPr lang="en-IN" b="1" dirty="0"/>
          </a:p>
          <a:p>
            <a:pPr marL="285750" indent="-285750"/>
            <a:r>
              <a:rPr lang="en-US" dirty="0"/>
              <a:t>Reduces manual work.</a:t>
            </a:r>
            <a:endParaRPr lang="en-IN" b="1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91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"/>
          <p:cNvSpPr txBox="1">
            <a:spLocks noGrp="1"/>
          </p:cNvSpPr>
          <p:nvPr>
            <p:ph type="body" idx="1"/>
          </p:nvPr>
        </p:nvSpPr>
        <p:spPr>
          <a:xfrm>
            <a:off x="698457" y="1203598"/>
            <a:ext cx="7717500" cy="648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The data set contains 12 attributes and 1599 records.</a:t>
            </a:r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Here quality attribute is the target variable.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                           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             </a:t>
            </a:r>
            <a:endParaRPr dirty="0"/>
          </a:p>
        </p:txBody>
      </p:sp>
      <p:sp>
        <p:nvSpPr>
          <p:cNvPr id="460" name="Google Shape;460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Set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69D469-E9E4-CF3D-BBC5-BA9E6CD5C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48768"/>
            <a:ext cx="6240780" cy="3014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6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"/>
          <p:cNvSpPr txBox="1">
            <a:spLocks noGrp="1"/>
          </p:cNvSpPr>
          <p:nvPr>
            <p:ph type="body" idx="1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Before feeding data to an algorithm we have to apply transformations to our data which is referred as pre-processing.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We observed that there are some outliers present, so we removed those unwanted data from the dataset.</a:t>
            </a:r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After that, we mapped the values in the quality attribute to good and bad based on these values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Quality = (3,4,5) -&gt; Bad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dirty="0"/>
              <a:t>                     (6,7,8) -&gt; Good</a:t>
            </a:r>
            <a:endParaRPr dirty="0"/>
          </a:p>
        </p:txBody>
      </p:sp>
      <p:sp>
        <p:nvSpPr>
          <p:cNvPr id="460" name="Google Shape;460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Pre-processing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"/>
          <p:cNvSpPr txBox="1">
            <a:spLocks noGrp="1"/>
          </p:cNvSpPr>
          <p:nvPr>
            <p:ph type="body" idx="1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Support vector machine is a linear model for classification and regression problems.</a:t>
            </a:r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It is a supervised machine learning algorithm. </a:t>
            </a:r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It can solve linear and non-linear problems and work well many practical problems.</a:t>
            </a:r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SVM algorithm finds the closest point of the lines from both the classes.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                           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             </a:t>
            </a:r>
            <a:endParaRPr dirty="0"/>
          </a:p>
        </p:txBody>
      </p:sp>
      <p:sp>
        <p:nvSpPr>
          <p:cNvPr id="460" name="Google Shape;460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 Vector Machine</a:t>
            </a:r>
            <a:endParaRPr dirty="0"/>
          </a:p>
        </p:txBody>
      </p:sp>
      <p:pic>
        <p:nvPicPr>
          <p:cNvPr id="1032" name="Picture 8" descr="Support Vector Machines: A Simple Explanation - KDnuggets">
            <a:extLst>
              <a:ext uri="{FF2B5EF4-FFF2-40B4-BE49-F238E27FC236}">
                <a16:creationId xmlns:a16="http://schemas.microsoft.com/office/drawing/2014/main" id="{FAB49010-772D-1100-011E-9291C7517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15766"/>
            <a:ext cx="338437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07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neyard Company Profile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838</Words>
  <Application>Microsoft Office PowerPoint</Application>
  <PresentationFormat>On-screen Show (16:9)</PresentationFormat>
  <Paragraphs>164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Anaheim</vt:lpstr>
      <vt:lpstr>Raleway SemiBold</vt:lpstr>
      <vt:lpstr>MV Boli</vt:lpstr>
      <vt:lpstr>Open Sans</vt:lpstr>
      <vt:lpstr>Arial</vt:lpstr>
      <vt:lpstr>Oswald</vt:lpstr>
      <vt:lpstr>Wingdings</vt:lpstr>
      <vt:lpstr>Oswald Medium</vt:lpstr>
      <vt:lpstr>Roboto Condensed Light</vt:lpstr>
      <vt:lpstr>Vineyard Company Profile XL by Slidesgo</vt:lpstr>
      <vt:lpstr>PowerPoint Presentation</vt:lpstr>
      <vt:lpstr>CONTENT</vt:lpstr>
      <vt:lpstr>ABSTRACT</vt:lpstr>
      <vt:lpstr>OBJECTIVE</vt:lpstr>
      <vt:lpstr>Requirements</vt:lpstr>
      <vt:lpstr> </vt:lpstr>
      <vt:lpstr>Data Set</vt:lpstr>
      <vt:lpstr>Pre-processing</vt:lpstr>
      <vt:lpstr>Support Vector Machine</vt:lpstr>
      <vt:lpstr>Naïve Bayes </vt:lpstr>
      <vt:lpstr>Random Forest Classifier</vt:lpstr>
      <vt:lpstr> </vt:lpstr>
      <vt:lpstr>Imported Modules</vt:lpstr>
      <vt:lpstr>Output</vt:lpstr>
      <vt:lpstr>Screenshots of the project</vt:lpstr>
      <vt:lpstr> </vt:lpstr>
      <vt:lpstr> </vt:lpstr>
      <vt:lpstr> </vt:lpstr>
      <vt:lpstr> </vt:lpstr>
      <vt:lpstr> </vt:lpstr>
      <vt:lpstr>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VINEYARD</dc:title>
  <dc:creator>KALYANI</dc:creator>
  <cp:lastModifiedBy>saisriramchunduri@gmail.com</cp:lastModifiedBy>
  <cp:revision>9</cp:revision>
  <dcterms:modified xsi:type="dcterms:W3CDTF">2023-02-23T08:31:05Z</dcterms:modified>
</cp:coreProperties>
</file>